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9" r:id="rId4"/>
    <p:sldId id="408" r:id="rId5"/>
    <p:sldId id="411" r:id="rId6"/>
    <p:sldId id="409" r:id="rId7"/>
    <p:sldId id="410" r:id="rId8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5B95CAFB-75B5-4FE4-BD42-A742058AD6C4}">
          <p14:sldIdLst>
            <p14:sldId id="256"/>
            <p14:sldId id="258"/>
            <p14:sldId id="269"/>
            <p14:sldId id="408"/>
            <p14:sldId id="411"/>
            <p14:sldId id="409"/>
            <p14:sldId id="410"/>
          </p14:sldIdLst>
        </p14:section>
        <p14:section name="Namnlöst avsnitt" id="{B7827DB2-59D5-4DA0-969F-5C16879CC11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3685E-B906-4786-B429-6E52708D1859}" v="974" dt="2024-06-03T08:05:04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77" autoAdjust="0"/>
    <p:restoredTop sz="87854" autoAdjust="0"/>
  </p:normalViewPr>
  <p:slideViewPr>
    <p:cSldViewPr snapToGrid="0">
      <p:cViewPr varScale="1">
        <p:scale>
          <a:sx n="100" d="100"/>
          <a:sy n="100" d="100"/>
        </p:scale>
        <p:origin x="576" y="84"/>
      </p:cViewPr>
      <p:guideLst/>
    </p:cSldViewPr>
  </p:slideViewPr>
  <p:outlineViewPr>
    <p:cViewPr>
      <p:scale>
        <a:sx n="33" d="100"/>
        <a:sy n="33" d="100"/>
      </p:scale>
      <p:origin x="0" y="-249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4241311-2020-4A49-9D65-570119B3FE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712753-00E6-4001-B524-B5ABDCA68F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DC6DB-EC44-4BD4-9576-3B61AFC10AF1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F3F3EBF-9AA5-40B0-B0C2-C29468924F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20DB588-B95B-4A92-8F5F-ED20C0BCDA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6067A-1306-4B01-8F6C-E1FE891AF8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9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01374-12E3-46E2-8535-0EDE5E408614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CCFD8-C9F7-47A2-B31A-EC3D07052C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9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CCFD8-C9F7-47A2-B31A-EC3D07052CD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59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CCFD8-C9F7-47A2-B31A-EC3D07052CD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CCFD8-C9F7-47A2-B31A-EC3D07052CD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00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CCFD8-C9F7-47A2-B31A-EC3D07052CD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62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CCFD8-C9F7-47A2-B31A-EC3D07052CD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77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CCFD8-C9F7-47A2-B31A-EC3D07052CD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374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CCFD8-C9F7-47A2-B31A-EC3D07052CD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08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2FF8EA14-DFF7-475F-BB06-D1D823BBE4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10800000">
            <a:off x="317500" y="317500"/>
            <a:ext cx="6426638" cy="622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5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7351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effectLst>
            <a:outerShdw blurRad="1270000" dist="635000" dir="3600000" rotWithShape="0">
              <a:srgbClr val="000000">
                <a:alpha val="25000"/>
              </a:srgbClr>
            </a:outerShdw>
          </a:effectLst>
        </p:spPr>
        <p:txBody>
          <a:bodyPr anchor="ctr">
            <a:noAutofit/>
          </a:bodyPr>
          <a:lstStyle>
            <a:lvl1pPr marL="0" indent="0">
              <a:buNone/>
              <a:defRPr/>
            </a:lvl1pPr>
          </a:lstStyle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sv-SE" dirty="0"/>
              <a:t> </a:t>
            </a:r>
            <a:endParaRPr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D3C259D-FAE0-4A9C-938A-3E06FEF29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005399" y="1225105"/>
            <a:ext cx="10181202" cy="440779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C6A15478-C171-485D-BD4F-5222082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69" y="577479"/>
            <a:ext cx="4134045" cy="28527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4FFC64F3-194A-4A49-A29B-99E34AD93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70" y="3479588"/>
            <a:ext cx="41340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3029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33FAB-8DE4-45EE-A7E2-016F8E24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860FA9-072E-4BCB-80B2-3BEBA38A4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25EB33-0CBB-4C3A-950D-94D9846B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A0B1-6951-44FB-974E-5A01B7BE5B3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7D8BA9-FFE1-4114-ACA4-14FAC460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C663DE-297E-4606-A6CF-A9AD5AC8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C3D8-BF45-47D6-9F24-057DEA10911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4B1C97-B0B6-4933-AA1A-563AAEE69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04" y="6031277"/>
            <a:ext cx="306095" cy="6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91269D-C10C-4B20-B07A-52477EF1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1E1E2D-F077-49CB-A7D7-CBD1C1387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E64896-F4AB-4B36-AD73-45B81323C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EF3C00D-1831-4E6E-A0F0-4F2B05D6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A0B1-6951-44FB-974E-5A01B7BE5B3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5B4E16-526A-4510-BAEE-85C2683E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EEE19DB-7FA2-48DD-BF9E-03A3E96B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C3D8-BF45-47D6-9F24-057DEA10911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DD588DD-D4E0-4B70-883E-D3EC488A3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04" y="6031277"/>
            <a:ext cx="306095" cy="6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5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91269D-C10C-4B20-B07A-52477EF1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1E1E2D-F077-49CB-A7D7-CBD1C1387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E64896-F4AB-4B36-AD73-45B81323C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EF3C00D-1831-4E6E-A0F0-4F2B05D6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A0B1-6951-44FB-974E-5A01B7BE5B3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5B4E16-526A-4510-BAEE-85C2683E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EEE19DB-7FA2-48DD-BF9E-03A3E96B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C3D8-BF45-47D6-9F24-057DEA109117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48CE899-8759-456C-9F3C-3356A0D3E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3" y="-15986"/>
            <a:ext cx="3171199" cy="68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EA80B5-3319-4BB8-AC40-C8679480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2E691D-93FB-4822-948B-787398454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DF7C90-70D1-479B-B1B8-195830E3C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D43DE16-884C-40AA-9B06-EE18DE0BD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076655F-A864-4845-90AC-6F73FE55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59CE0A0-F06D-4898-A9C6-7408886D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A0B1-6951-44FB-974E-5A01B7BE5B3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4AC0506-03EF-42C1-93D7-FDA4D6E0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B937349-0044-4C9C-87AB-2F1337D0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C3D8-BF45-47D6-9F24-057DEA109117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74BEB55-8C3A-4221-B550-D2C460D8E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04" y="6031277"/>
            <a:ext cx="306095" cy="6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89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EA80B5-3319-4BB8-AC40-C8679480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2E691D-93FB-4822-948B-787398454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DF7C90-70D1-479B-B1B8-195830E3C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D43DE16-884C-40AA-9B06-EE18DE0BD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076655F-A864-4845-90AC-6F73FE55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59CE0A0-F06D-4898-A9C6-7408886D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A0B1-6951-44FB-974E-5A01B7BE5B3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4AC0506-03EF-42C1-93D7-FDA4D6E0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B937349-0044-4C9C-87AB-2F1337D0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C3D8-BF45-47D6-9F24-057DEA109117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F1D573C-F1C4-4A99-8F2C-147059D8C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3" y="-15986"/>
            <a:ext cx="3171199" cy="68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3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04F28C-A7CB-469C-811E-5F77FF6F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221ACF0-A203-4A92-BB6F-EE4D649C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A0B1-6951-44FB-974E-5A01B7BE5B3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871AB1-58FC-4758-92A9-6ACB738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D72A2FB-7183-4545-A639-7522C13F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C3D8-BF45-47D6-9F24-057DEA10911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FEF85E-B6A7-403F-A4CB-B638FE9AF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04" y="6031277"/>
            <a:ext cx="306095" cy="6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1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ACEB9B-97BE-4B0A-A359-F1F438DF6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95"/>
            <a:ext cx="12192000" cy="6845610"/>
          </a:xfrm>
          <a:prstGeom prst="rect">
            <a:avLst/>
          </a:prstGeom>
        </p:spPr>
      </p:pic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4D1F1F8-0F2F-4474-B194-C32AF74DA8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0" y="483371"/>
            <a:ext cx="2522337" cy="112621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56BA7F50-0EA2-42A1-8BDD-30D60BE2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021" y="4345160"/>
            <a:ext cx="3479764" cy="122726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D9B0E259-4122-4547-B5AD-4D3A0C154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1021" y="5573602"/>
            <a:ext cx="3479764" cy="6453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3099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2FFEAF-272A-4EFA-9EBB-EB3539F63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596E29-4B6F-4B47-9CED-B6D7FB2D3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BC8C7D-6B11-4A29-8F9F-00FD68B4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A0B1-6951-44FB-974E-5A01B7BE5B3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8D69AA-9D41-403E-A16E-F55A075C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 descr="En bild som visar objekt, klocka&#10;&#10;Automatiskt genererad beskrivning">
            <a:extLst>
              <a:ext uri="{FF2B5EF4-FFF2-40B4-BE49-F238E27FC236}">
                <a16:creationId xmlns:a16="http://schemas.microsoft.com/office/drawing/2014/main" id="{8621280B-9819-4B09-BBC3-6360949B3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47" y="5592996"/>
            <a:ext cx="1875368" cy="8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4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3C6DFDC-9D5D-419B-8DFF-A00682564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3" y="-15986"/>
            <a:ext cx="3171199" cy="6873986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ACCB0F1-C488-44A0-98EF-CB85574B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08863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FE3F1B0-A22D-4221-B6BA-B2C7EE45C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886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7601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3C6DFDC-9D5D-419B-8DFF-A00682564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3" y="-15986"/>
            <a:ext cx="3171199" cy="6873986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749A90D6-2EC7-4EC9-B565-816C9BD2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A7A01A9E-5819-4FDE-A3C2-B12702F9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3010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D8E4FB7-1D94-4922-AA85-9CD2AD2380C1}"/>
              </a:ext>
            </a:extLst>
          </p:cNvPr>
          <p:cNvSpPr/>
          <p:nvPr userDrawn="1"/>
        </p:nvSpPr>
        <p:spPr>
          <a:xfrm>
            <a:off x="7855131" y="322217"/>
            <a:ext cx="4043977" cy="6226220"/>
          </a:xfrm>
          <a:prstGeom prst="rect">
            <a:avLst/>
          </a:prstGeom>
          <a:solidFill>
            <a:srgbClr val="CFCDC9">
              <a:alpha val="60000"/>
            </a:srgbClr>
          </a:solidFill>
          <a:ln w="12700">
            <a:miter lim="400000"/>
          </a:ln>
          <a:effectLst>
            <a:outerShdw blurRad="1270000" dist="635000" dir="8100000" rotWithShape="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5DC8DE5C-4176-4301-AC17-97717C528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8970" y="844731"/>
            <a:ext cx="3254829" cy="533223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 descr="En bild som visar objekt, klocka&#10;&#10;Automatiskt genererad beskrivning">
            <a:extLst>
              <a:ext uri="{FF2B5EF4-FFF2-40B4-BE49-F238E27FC236}">
                <a16:creationId xmlns:a16="http://schemas.microsoft.com/office/drawing/2014/main" id="{348C799E-D876-4D80-84BF-27F584C9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47" y="5592996"/>
            <a:ext cx="1875368" cy="8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5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9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73A9E3D-7433-42E6-82C5-61677B10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A0B1-6951-44FB-974E-5A01B7BE5B3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551BA29-CCA7-4D55-8CAA-E21E3421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ECAF38-0C01-4B0E-A3A9-36D92086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C3D8-BF45-47D6-9F24-057DEA109117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A934EC1-7BF8-4F44-B549-874553A7A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04" y="6031277"/>
            <a:ext cx="306095" cy="6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5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A04C47-6BD9-4F71-A883-B2B1D708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F248BA-DBC7-4E52-8D7C-42965D19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846818-FBB9-4037-99A5-51ED1545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A0B1-6951-44FB-974E-5A01B7BE5B3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C4913D-C213-49A4-991F-B2441DEE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A468C-461F-4C68-99B0-18E792E7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C3D8-BF45-47D6-9F24-057DEA10911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BF84CA-8927-4DA8-B3C7-79AD5340C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04" y="6031277"/>
            <a:ext cx="306095" cy="6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3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438C7C-0007-4E92-8EAB-176CFBD0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E5CB48-9A0C-4F32-AAF3-20553C7B6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67891-8D6E-4830-AC60-D19576567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A0B1-6951-44FB-974E-5A01B7BE5B39}" type="datetimeFigureOut">
              <a:rPr lang="sv-SE" smtClean="0"/>
              <a:t>2024-06-03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0F9F66-38A3-45FB-BDE1-872C20E61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BF1EA0-393B-41C6-B683-B7138AF8F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C3D8-BF45-47D6-9F24-057DEA109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61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49" r:id="rId3"/>
    <p:sldLayoutId id="2147483662" r:id="rId4"/>
    <p:sldLayoutId id="2147483665" r:id="rId5"/>
    <p:sldLayoutId id="2147483655" r:id="rId6"/>
    <p:sldLayoutId id="2147483666" r:id="rId7"/>
    <p:sldLayoutId id="2147483667" r:id="rId8"/>
    <p:sldLayoutId id="2147483650" r:id="rId9"/>
    <p:sldLayoutId id="2147483651" r:id="rId10"/>
    <p:sldLayoutId id="2147483652" r:id="rId11"/>
    <p:sldLayoutId id="2147483668" r:id="rId12"/>
    <p:sldLayoutId id="2147483653" r:id="rId13"/>
    <p:sldLayoutId id="2147483669" r:id="rId14"/>
    <p:sldLayoutId id="214748365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F64D97B-8A57-42B2-8DB6-D2130F2D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300" y="3009208"/>
            <a:ext cx="3836485" cy="1729048"/>
          </a:xfrm>
        </p:spPr>
        <p:txBody>
          <a:bodyPr/>
          <a:lstStyle/>
          <a:p>
            <a:r>
              <a:rPr lang="sv-SE" sz="3600" b="1" dirty="0"/>
              <a:t>Etablerandet av en ny kollektiv förvaltningsorganisation för presspublikationer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51AA74-129E-4803-97FA-C1B77016A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4300" y="5076826"/>
            <a:ext cx="3836485" cy="1142164"/>
          </a:xfr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b="1" dirty="0"/>
              <a:t>Advokat Magnus Tonell</a:t>
            </a:r>
          </a:p>
          <a:p>
            <a:r>
              <a:rPr lang="sv-SE" dirty="0"/>
              <a:t>Magnus.tonell@nextadvokater.se</a:t>
            </a:r>
          </a:p>
        </p:txBody>
      </p:sp>
    </p:spTree>
    <p:extLst>
      <p:ext uri="{BB962C8B-B14F-4D97-AF65-F5344CB8AC3E}">
        <p14:creationId xmlns:p14="http://schemas.microsoft.com/office/powerpoint/2010/main" val="306416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157598-398D-76F7-4EBC-F422E03E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74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b="1" dirty="0"/>
              <a:t>Utgivarrätten </a:t>
            </a:r>
            <a:br>
              <a:rPr lang="sv-SE" b="1" dirty="0"/>
            </a:br>
            <a:r>
              <a:rPr lang="sv-SE" sz="3600" dirty="0"/>
              <a:t>– artikel 15 DSM-direktivet (48 b-d §§ URL)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26CF73-9EDA-99C3-7363-F3D101D03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3200" dirty="0"/>
              <a:t>Artikel 15 DSM-direktivet är sedan 1 januari 2023  implementerad i svensk rätt som en ny närstående rättighet (48 b-d §§ URL).</a:t>
            </a:r>
          </a:p>
          <a:p>
            <a:pPr>
              <a:lnSpc>
                <a:spcPct val="100000"/>
              </a:lnSpc>
            </a:pPr>
            <a:r>
              <a:rPr lang="sv-SE" sz="3200" dirty="0"/>
              <a:t>Det är specifikt presspublicisten som skyddas av denna nya rättighet, således inte upphovspersonerna vars verk förekommer i presspublikationerna.</a:t>
            </a:r>
          </a:p>
          <a:p>
            <a:pPr>
              <a:lnSpc>
                <a:spcPct val="100000"/>
              </a:lnSpc>
            </a:pPr>
            <a:r>
              <a:rPr lang="sv-SE" sz="3200" dirty="0"/>
              <a:t>Utgivarrätten är en parallell och fristående rätt jämfört med den förvärvade upphovsrätten till upphovspersoners prestationer.</a:t>
            </a:r>
          </a:p>
        </p:txBody>
      </p:sp>
    </p:spTree>
    <p:extLst>
      <p:ext uri="{BB962C8B-B14F-4D97-AF65-F5344CB8AC3E}">
        <p14:creationId xmlns:p14="http://schemas.microsoft.com/office/powerpoint/2010/main" val="39965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D1D06-EBA6-03EC-EB66-1C456DE9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b="1" dirty="0"/>
              <a:t>SPCMO </a:t>
            </a:r>
            <a:br>
              <a:rPr lang="sv-SE" dirty="0"/>
            </a:br>
            <a:r>
              <a:rPr lang="sv-SE" sz="4000" dirty="0"/>
              <a:t>– </a:t>
            </a:r>
            <a:r>
              <a:rPr lang="sv-SE" sz="3600" dirty="0"/>
              <a:t>en kollektiv förvaltningsorganisation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B7AC9F-7A35-17B7-7DF4-0646411AC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3200" dirty="0"/>
              <a:t>Sveriges publicisters kollektiva förvaltningsorganisation (SPCMO) ekonomisk förening.</a:t>
            </a:r>
          </a:p>
          <a:p>
            <a:pPr>
              <a:lnSpc>
                <a:spcPct val="100000"/>
              </a:lnSpc>
            </a:pPr>
            <a:r>
              <a:rPr lang="sv-SE" sz="3200" dirty="0"/>
              <a:t>Föreningen utgör en s.k. kollektiv förvaltningsorganisation och registrerades i juni 2023 hos Bolagsverket.</a:t>
            </a:r>
          </a:p>
          <a:p>
            <a:pPr>
              <a:lnSpc>
                <a:spcPct val="100000"/>
              </a:lnSpc>
            </a:pPr>
            <a:r>
              <a:rPr lang="sv-SE" sz="3200" dirty="0"/>
              <a:t>Föreningen har medlemsföretag inom nyhetsmedia och tidskrifter.</a:t>
            </a:r>
          </a:p>
        </p:txBody>
      </p:sp>
    </p:spTree>
    <p:extLst>
      <p:ext uri="{BB962C8B-B14F-4D97-AF65-F5344CB8AC3E}">
        <p14:creationId xmlns:p14="http://schemas.microsoft.com/office/powerpoint/2010/main" val="20103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E946253-3587-EE1E-3DF6-C5885E06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Allmänna utgångspunkter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8263E51-786C-BA77-8DC9-B67DF6B15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Lagen (2016:977) om kollektiv förvaltning av upphovsrätt innehåller en rad detaljregleringar som behöver beaktas i etableringsfasen.</a:t>
            </a:r>
          </a:p>
          <a:p>
            <a:r>
              <a:rPr lang="sv-SE" sz="3200" dirty="0"/>
              <a:t>Samspel med andra regelverk – associationsrättsliga, konkurrensrättsliga, skatterättsliga, avtalsrättsliga, upphovsrättsliga etc.</a:t>
            </a:r>
          </a:p>
          <a:p>
            <a:r>
              <a:rPr lang="sv-SE" sz="3200" dirty="0"/>
              <a:t>Krav på inbyggd öppenhet, inflytande och transparens.</a:t>
            </a:r>
          </a:p>
          <a:p>
            <a:r>
              <a:rPr lang="sv-SE" sz="3200" dirty="0"/>
              <a:t>Regelverket avviker i stor utsträckning mot ”normal” associationsrätt. </a:t>
            </a:r>
          </a:p>
        </p:txBody>
      </p:sp>
    </p:spTree>
    <p:extLst>
      <p:ext uri="{BB962C8B-B14F-4D97-AF65-F5344CB8AC3E}">
        <p14:creationId xmlns:p14="http://schemas.microsoft.com/office/powerpoint/2010/main" val="12763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1E1D02-1D49-64DB-A333-3C864393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Frågeställningar vid etableringsfasen</a:t>
            </a:r>
            <a:br>
              <a:rPr lang="sv-SE" dirty="0"/>
            </a:br>
            <a:r>
              <a:rPr lang="sv-SE" sz="3600" dirty="0"/>
              <a:t>- några frågor vid etablering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D916A3-7678-E4B1-A1CB-8BFCD93FB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3200" dirty="0"/>
              <a:t>Anslutningsavtal – förvaltningsuppdraget</a:t>
            </a:r>
          </a:p>
          <a:p>
            <a:pPr>
              <a:lnSpc>
                <a:spcPct val="110000"/>
              </a:lnSpc>
            </a:pPr>
            <a:r>
              <a:rPr lang="sv-SE" sz="3200" dirty="0"/>
              <a:t>Medlemmar/anslutning – information och förankring </a:t>
            </a:r>
          </a:p>
          <a:p>
            <a:pPr>
              <a:lnSpc>
                <a:spcPct val="110000"/>
              </a:lnSpc>
            </a:pPr>
            <a:r>
              <a:rPr lang="sv-SE" sz="3200" dirty="0"/>
              <a:t>Plan för regelefterlevnad – anmälan till PRV inom 30 dagar.</a:t>
            </a:r>
          </a:p>
        </p:txBody>
      </p:sp>
    </p:spTree>
    <p:extLst>
      <p:ext uri="{BB962C8B-B14F-4D97-AF65-F5344CB8AC3E}">
        <p14:creationId xmlns:p14="http://schemas.microsoft.com/office/powerpoint/2010/main" val="7197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D89FAF-79CF-0FD3-EA2A-6D58A666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Frågeställningar vid etableringsfasen</a:t>
            </a:r>
            <a:br>
              <a:rPr lang="sv-SE" dirty="0"/>
            </a:br>
            <a:r>
              <a:rPr lang="sv-SE" sz="3600" dirty="0"/>
              <a:t>- förutsättningar för etablering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6FB3EF-A20F-73B6-833E-5C44F796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3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3200" dirty="0"/>
              <a:t>Område där kollektiv licensiering eller förvaltning framstår som adekvat och effektiv.</a:t>
            </a:r>
          </a:p>
          <a:p>
            <a:pPr>
              <a:lnSpc>
                <a:spcPct val="110000"/>
              </a:lnSpc>
            </a:pPr>
            <a:r>
              <a:rPr lang="sv-SE" sz="3200" dirty="0"/>
              <a:t>Möjlighet att inhämta nödvändiga mandat från rättighetsinnehavarna – en kollektiv förvaltningsorganisation behöver en tillräcklig grad av representativitet för att vara relevant. </a:t>
            </a:r>
          </a:p>
          <a:p>
            <a:pPr>
              <a:lnSpc>
                <a:spcPct val="110000"/>
              </a:lnSpc>
            </a:pPr>
            <a:r>
              <a:rPr lang="sv-SE" sz="3200" dirty="0"/>
              <a:t>Identifierbart förvaltningsuppdrag.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17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D1737-D2A7-B70D-EE9C-65C98E04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Frågeställningar vid etableringsfasen</a:t>
            </a:r>
            <a:br>
              <a:rPr lang="sv-SE" dirty="0"/>
            </a:br>
            <a:r>
              <a:rPr lang="sv-SE" sz="3600" dirty="0"/>
              <a:t>- några grundfrågor vid etablering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F7534-9539-7497-D3CF-4CF5F91AF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321887" cy="4667251"/>
          </a:xfrm>
        </p:spPr>
        <p:txBody>
          <a:bodyPr>
            <a:normAutofit fontScale="92500" lnSpcReduction="10000"/>
          </a:bodyPr>
          <a:lstStyle/>
          <a:p>
            <a:r>
              <a:rPr lang="sv-SE" sz="3500" dirty="0"/>
              <a:t>Val av associationsform</a:t>
            </a:r>
          </a:p>
          <a:p>
            <a:r>
              <a:rPr lang="sv-SE" sz="3500" dirty="0"/>
              <a:t>Anpassas till regelverket i LKFU och lagen om ekonomiska föreningar – formaliatungt.</a:t>
            </a:r>
          </a:p>
          <a:p>
            <a:r>
              <a:rPr lang="sv-SE" sz="3500" dirty="0"/>
              <a:t>Stadgar i urval:</a:t>
            </a:r>
          </a:p>
          <a:p>
            <a:pPr lvl="1"/>
            <a:r>
              <a:rPr lang="sv-SE" sz="3200" dirty="0"/>
              <a:t>Ändamål och verksamhet – inom vilka områden ska </a:t>
            </a:r>
            <a:r>
              <a:rPr lang="sv-SE" sz="3200" dirty="0" err="1"/>
              <a:t>org</a:t>
            </a:r>
            <a:r>
              <a:rPr lang="sv-SE" sz="3200" dirty="0"/>
              <a:t> verka/mandat</a:t>
            </a:r>
          </a:p>
          <a:p>
            <a:pPr lvl="1"/>
            <a:r>
              <a:rPr lang="sv-SE" sz="3200" dirty="0"/>
              <a:t>Medlemskap – kriterier för medlemskap</a:t>
            </a:r>
          </a:p>
          <a:p>
            <a:pPr lvl="1"/>
            <a:r>
              <a:rPr lang="sv-SE" sz="3200" dirty="0"/>
              <a:t>Styrelsens sammansättning och tillsättning</a:t>
            </a:r>
          </a:p>
          <a:p>
            <a:pPr lvl="1"/>
            <a:r>
              <a:rPr lang="sv-SE" sz="3200" dirty="0"/>
              <a:t>Medlems-och inträdesavgift</a:t>
            </a:r>
          </a:p>
          <a:p>
            <a:pPr lvl="1"/>
            <a:r>
              <a:rPr lang="sv-SE" sz="3200" dirty="0"/>
              <a:t>Rösträttens närmare utformning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53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Next Advokater" id="{7D3A2AB0-7D5D-49A6-AD89-B4E3E00825BD}" vid="{A23BC666-E90D-46AC-8687-F04A719532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Next Advokater</Template>
  <TotalTime>33488</TotalTime>
  <Words>324</Words>
  <Application>Microsoft Office PowerPoint</Application>
  <PresentationFormat>Bredbild</PresentationFormat>
  <Paragraphs>41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Etablerandet av en ny kollektiv förvaltningsorganisation för presspublikationer</vt:lpstr>
      <vt:lpstr>Utgivarrätten  – artikel 15 DSM-direktivet (48 b-d §§ URL)</vt:lpstr>
      <vt:lpstr>SPCMO  – en kollektiv förvaltningsorganisation</vt:lpstr>
      <vt:lpstr>Allmänna utgångspunkter</vt:lpstr>
      <vt:lpstr>Frågeställningar vid etableringsfasen - några frågor vid etablering</vt:lpstr>
      <vt:lpstr>Frågeställningar vid etableringsfasen - förutsättningar för etablering</vt:lpstr>
      <vt:lpstr>Frågeställningar vid etableringsfasen - några grundfrågor vid etablering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ADN LAW</dc:creator>
  <cp:lastModifiedBy>Magnus Tonell</cp:lastModifiedBy>
  <cp:revision>118</cp:revision>
  <cp:lastPrinted>2024-06-03T08:17:45Z</cp:lastPrinted>
  <dcterms:created xsi:type="dcterms:W3CDTF">2019-05-07T07:46:58Z</dcterms:created>
  <dcterms:modified xsi:type="dcterms:W3CDTF">2024-06-04T15:39:33Z</dcterms:modified>
</cp:coreProperties>
</file>